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798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4F118-FDD6-41A9-A119-6BF905C06675}" type="datetimeFigureOut">
              <a:rPr lang="zh-CN" altLang="en-US" smtClean="0"/>
              <a:t>2017/8/8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C7F27-6B8E-48B9-94B2-D2C14EF404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098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4F118-FDD6-41A9-A119-6BF905C06675}" type="datetimeFigureOut">
              <a:rPr lang="zh-CN" altLang="en-US" smtClean="0"/>
              <a:t>2017/8/8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C7F27-6B8E-48B9-94B2-D2C14EF404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256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4F118-FDD6-41A9-A119-6BF905C06675}" type="datetimeFigureOut">
              <a:rPr lang="zh-CN" altLang="en-US" smtClean="0"/>
              <a:t>2017/8/8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C7F27-6B8E-48B9-94B2-D2C14EF404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5756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4F118-FDD6-41A9-A119-6BF905C06675}" type="datetimeFigureOut">
              <a:rPr lang="zh-CN" altLang="en-US" smtClean="0"/>
              <a:t>2017/8/8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C7F27-6B8E-48B9-94B2-D2C14EF404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193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4F118-FDD6-41A9-A119-6BF905C06675}" type="datetimeFigureOut">
              <a:rPr lang="zh-CN" altLang="en-US" smtClean="0"/>
              <a:t>2017/8/8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C7F27-6B8E-48B9-94B2-D2C14EF404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187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4F118-FDD6-41A9-A119-6BF905C06675}" type="datetimeFigureOut">
              <a:rPr lang="zh-CN" altLang="en-US" smtClean="0"/>
              <a:t>2017/8/8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C7F27-6B8E-48B9-94B2-D2C14EF404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807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4F118-FDD6-41A9-A119-6BF905C06675}" type="datetimeFigureOut">
              <a:rPr lang="zh-CN" altLang="en-US" smtClean="0"/>
              <a:t>2017/8/8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C7F27-6B8E-48B9-94B2-D2C14EF404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955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4F118-FDD6-41A9-A119-6BF905C06675}" type="datetimeFigureOut">
              <a:rPr lang="zh-CN" altLang="en-US" smtClean="0"/>
              <a:t>2017/8/8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C7F27-6B8E-48B9-94B2-D2C14EF404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773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4F118-FDD6-41A9-A119-6BF905C06675}" type="datetimeFigureOut">
              <a:rPr lang="zh-CN" altLang="en-US" smtClean="0"/>
              <a:t>2017/8/8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C7F27-6B8E-48B9-94B2-D2C14EF404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554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4F118-FDD6-41A9-A119-6BF905C06675}" type="datetimeFigureOut">
              <a:rPr lang="zh-CN" altLang="en-US" smtClean="0"/>
              <a:t>2017/8/8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C7F27-6B8E-48B9-94B2-D2C14EF404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074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4F118-FDD6-41A9-A119-6BF905C06675}" type="datetimeFigureOut">
              <a:rPr lang="zh-CN" altLang="en-US" smtClean="0"/>
              <a:t>2017/8/8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C7F27-6B8E-48B9-94B2-D2C14EF404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914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4F118-FDD6-41A9-A119-6BF905C06675}" type="datetimeFigureOut">
              <a:rPr lang="zh-CN" altLang="en-US" smtClean="0"/>
              <a:t>2017/8/8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C7F27-6B8E-48B9-94B2-D2C14EF404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589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inkart.cn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3688"/>
            <a:ext cx="6019800" cy="3185202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0" y="1"/>
            <a:ext cx="12192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chemeClr val="tx1"/>
                </a:solidFill>
              </a:rPr>
              <a:t>1.</a:t>
            </a:r>
            <a:r>
              <a:rPr lang="zh-CN" altLang="en-US" sz="1400" dirty="0">
                <a:solidFill>
                  <a:schemeClr val="tx1"/>
                </a:solidFill>
              </a:rPr>
              <a:t>主页页面应该根据浏览器进行缩放，保证宽度不超过分辨率宽度导致页面内容显示不完整。</a:t>
            </a:r>
            <a:endParaRPr lang="en-US" altLang="zh-CN" sz="1400" dirty="0">
              <a:solidFill>
                <a:schemeClr val="tx1"/>
              </a:solidFill>
            </a:endParaRPr>
          </a:p>
          <a:p>
            <a:r>
              <a:rPr lang="zh-CN" altLang="en-US" sz="1400" dirty="0">
                <a:solidFill>
                  <a:schemeClr val="tx1"/>
                </a:solidFill>
                <a:highlight>
                  <a:srgbClr val="FFFF00"/>
                </a:highlight>
              </a:rPr>
              <a:t>效果参考：</a:t>
            </a:r>
            <a:r>
              <a:rPr lang="en-US" altLang="zh-CN" sz="1400" dirty="0">
                <a:solidFill>
                  <a:schemeClr val="tx1"/>
                </a:solidFill>
                <a:hlinkClick r:id="rId3"/>
              </a:rPr>
              <a:t>http://www.thinkart.cn/</a:t>
            </a:r>
            <a:endParaRPr lang="en-US" altLang="zh-CN" sz="1400" dirty="0">
              <a:solidFill>
                <a:schemeClr val="tx1"/>
              </a:solidFill>
            </a:endParaRPr>
          </a:p>
          <a:p>
            <a:endParaRPr lang="zh-CN" altLang="en-US" sz="14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800" y="1493688"/>
            <a:ext cx="6006571" cy="3185202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sp>
        <p:nvSpPr>
          <p:cNvPr id="8" name="对话气泡: 矩形 7"/>
          <p:cNvSpPr/>
          <p:nvPr/>
        </p:nvSpPr>
        <p:spPr>
          <a:xfrm>
            <a:off x="4224867" y="939800"/>
            <a:ext cx="965200" cy="220133"/>
          </a:xfrm>
          <a:prstGeom prst="wedgeRectCallout">
            <a:avLst>
              <a:gd name="adj1" fmla="val 112105"/>
              <a:gd name="adj2" fmla="val 2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/>
              <a:t>显示不完全</a:t>
            </a:r>
          </a:p>
        </p:txBody>
      </p:sp>
      <p:sp>
        <p:nvSpPr>
          <p:cNvPr id="9" name="对话气泡: 矩形 8"/>
          <p:cNvSpPr/>
          <p:nvPr/>
        </p:nvSpPr>
        <p:spPr>
          <a:xfrm>
            <a:off x="1024466" y="5190444"/>
            <a:ext cx="2582333" cy="220133"/>
          </a:xfrm>
          <a:prstGeom prst="wedgeRectCallout">
            <a:avLst>
              <a:gd name="adj1" fmla="val 53333"/>
              <a:gd name="adj2" fmla="val -3798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/>
              <a:t>显示过多，露出下页内容</a:t>
            </a:r>
          </a:p>
        </p:txBody>
      </p:sp>
    </p:spTree>
    <p:extLst>
      <p:ext uri="{BB962C8B-B14F-4D97-AF65-F5344CB8AC3E}">
        <p14:creationId xmlns:p14="http://schemas.microsoft.com/office/powerpoint/2010/main" val="3360427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5164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chemeClr val="tx1"/>
                </a:solidFill>
              </a:rPr>
              <a:t>2.</a:t>
            </a:r>
            <a:r>
              <a:rPr lang="zh-CN" altLang="en-US" sz="1400" dirty="0">
                <a:solidFill>
                  <a:schemeClr val="tx1"/>
                </a:solidFill>
              </a:rPr>
              <a:t>每次鼠标向下滚动时为滚动一整个画面，而不是一个单位的距离。</a:t>
            </a:r>
            <a:endParaRPr lang="en-US" altLang="zh-CN" sz="1400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099733"/>
            <a:ext cx="5981020" cy="315053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799" y="2099733"/>
            <a:ext cx="5941202" cy="315053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4030133"/>
            <a:ext cx="5981021" cy="457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0359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5164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chemeClr val="tx1"/>
                </a:solidFill>
              </a:rPr>
              <a:t>3.</a:t>
            </a:r>
            <a:r>
              <a:rPr lang="zh-CN" altLang="en-US" sz="1400" dirty="0">
                <a:solidFill>
                  <a:schemeClr val="tx1"/>
                </a:solidFill>
              </a:rPr>
              <a:t>点击跳转还不完整，应该是还没做完，先提前明确下。</a:t>
            </a:r>
            <a:endParaRPr lang="en-US" altLang="zh-CN" sz="1400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47" y="1309952"/>
            <a:ext cx="11006286" cy="5085979"/>
          </a:xfrm>
          <a:prstGeom prst="rect">
            <a:avLst/>
          </a:prstGeom>
        </p:spPr>
      </p:pic>
      <p:sp>
        <p:nvSpPr>
          <p:cNvPr id="6" name="对话气泡: 矩形 5"/>
          <p:cNvSpPr/>
          <p:nvPr/>
        </p:nvSpPr>
        <p:spPr>
          <a:xfrm>
            <a:off x="1744132" y="5325533"/>
            <a:ext cx="2345267" cy="431800"/>
          </a:xfrm>
          <a:prstGeom prst="wedgeRectCallout">
            <a:avLst>
              <a:gd name="adj1" fmla="val -35635"/>
              <a:gd name="adj2" fmla="val 997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点击页面本身不跳转</a:t>
            </a:r>
          </a:p>
        </p:txBody>
      </p:sp>
      <p:sp>
        <p:nvSpPr>
          <p:cNvPr id="8" name="对话气泡: 矩形 7"/>
          <p:cNvSpPr/>
          <p:nvPr/>
        </p:nvSpPr>
        <p:spPr>
          <a:xfrm>
            <a:off x="5638798" y="5181600"/>
            <a:ext cx="2345267" cy="431800"/>
          </a:xfrm>
          <a:prstGeom prst="wedgeRectCallout">
            <a:avLst>
              <a:gd name="adj1" fmla="val -35635"/>
              <a:gd name="adj2" fmla="val 997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点击鼠标按钮</a:t>
            </a:r>
            <a:r>
              <a:rPr lang="en-US" altLang="zh-CN" sz="1400" dirty="0"/>
              <a:t>=</a:t>
            </a:r>
            <a:r>
              <a:rPr lang="zh-CN" altLang="en-US" sz="1400" dirty="0"/>
              <a:t>下滑滚轮</a:t>
            </a:r>
          </a:p>
        </p:txBody>
      </p:sp>
      <p:sp>
        <p:nvSpPr>
          <p:cNvPr id="9" name="对话气泡: 矩形 8"/>
          <p:cNvSpPr/>
          <p:nvPr/>
        </p:nvSpPr>
        <p:spPr>
          <a:xfrm>
            <a:off x="7298265" y="2057400"/>
            <a:ext cx="4123268" cy="804334"/>
          </a:xfrm>
          <a:prstGeom prst="wedgeRectCallout">
            <a:avLst>
              <a:gd name="adj1" fmla="val 23900"/>
              <a:gd name="adj2" fmla="val -954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/>
              <a:t>由于应用上架名字问题，统一修改：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dirty="0"/>
              <a:t>“卓师”改为“老师版”</a:t>
            </a:r>
            <a:endParaRPr lang="en-US" altLang="zh-CN" sz="1400" dirty="0"/>
          </a:p>
          <a:p>
            <a:r>
              <a:rPr lang="zh-CN" altLang="en-US" sz="1400" dirty="0"/>
              <a:t>“卓学”改为“学生版”</a:t>
            </a:r>
          </a:p>
        </p:txBody>
      </p:sp>
    </p:spTree>
    <p:extLst>
      <p:ext uri="{BB962C8B-B14F-4D97-AF65-F5344CB8AC3E}">
        <p14:creationId xmlns:p14="http://schemas.microsoft.com/office/powerpoint/2010/main" val="2247265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9755"/>
            <a:ext cx="12192000" cy="573824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0"/>
            <a:ext cx="12192000" cy="5164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chemeClr val="tx1"/>
                </a:solidFill>
              </a:rPr>
              <a:t>4.</a:t>
            </a:r>
            <a:r>
              <a:rPr lang="zh-CN" altLang="en-US" sz="1400" dirty="0">
                <a:solidFill>
                  <a:schemeClr val="tx1"/>
                </a:solidFill>
              </a:rPr>
              <a:t>确认文案内容（红框内为修改内容）</a:t>
            </a:r>
            <a:endParaRPr lang="en-US" altLang="zh-CN" sz="1400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00138" y="4228237"/>
            <a:ext cx="1828800" cy="198515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1400" b="1" kern="100" dirty="0">
                <a:solidFill>
                  <a:schemeClr val="bg1"/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海量真题</a:t>
            </a:r>
            <a:endParaRPr lang="en-US" altLang="zh-CN" sz="1400" b="1" kern="100" dirty="0">
              <a:solidFill>
                <a:schemeClr val="bg1"/>
              </a:solidFill>
              <a:latin typeface="等线" panose="02010600030101010101" pitchFamily="2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endParaRPr lang="zh-CN" altLang="zh-CN" sz="1100" kern="100" dirty="0">
              <a:solidFill>
                <a:schemeClr val="bg1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1400" kern="100" dirty="0">
                <a:solidFill>
                  <a:schemeClr val="bg1"/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海量真题助力教师教学，教辅参考及考试组卷。</a:t>
            </a:r>
            <a:endParaRPr lang="zh-CN" altLang="zh-CN" sz="1100" kern="100" dirty="0">
              <a:solidFill>
                <a:schemeClr val="bg1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 </a:t>
            </a:r>
            <a:endParaRPr lang="zh-CN" altLang="zh-CN" sz="1100" kern="100" dirty="0">
              <a:solidFill>
                <a:schemeClr val="bg1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 dirty="0">
                <a:solidFill>
                  <a:schemeClr val="bg1"/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zh-CN" sz="1400" kern="100" dirty="0">
                <a:solidFill>
                  <a:schemeClr val="bg1"/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海量</a:t>
            </a:r>
            <a:r>
              <a:rPr lang="zh-CN" altLang="en-US" sz="1400" kern="100" dirty="0">
                <a:solidFill>
                  <a:schemeClr val="bg1"/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真题</a:t>
            </a:r>
            <a:endParaRPr lang="zh-CN" altLang="zh-CN" sz="1100" kern="100" dirty="0">
              <a:solidFill>
                <a:schemeClr val="bg1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solidFill>
                  <a:schemeClr val="bg1"/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zh-CN" sz="1400" kern="100" dirty="0">
                <a:solidFill>
                  <a:schemeClr val="bg1"/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教辅参考</a:t>
            </a:r>
            <a:endParaRPr lang="zh-CN" altLang="zh-CN" sz="1100" kern="100" dirty="0">
              <a:solidFill>
                <a:schemeClr val="bg1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solidFill>
                  <a:schemeClr val="bg1"/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zh-CN" sz="1400" kern="100" dirty="0">
                <a:solidFill>
                  <a:schemeClr val="bg1"/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考试组卷</a:t>
            </a:r>
            <a:endParaRPr lang="zh-CN" altLang="zh-CN" sz="1100" kern="100" dirty="0">
              <a:solidFill>
                <a:schemeClr val="bg1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148138" y="4228237"/>
            <a:ext cx="1828800" cy="224676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1400" b="1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学情统计</a:t>
            </a:r>
            <a:endParaRPr lang="zh-CN" altLang="zh-CN" sz="1100" kern="100" dirty="0">
              <a:solidFill>
                <a:schemeClr val="bg1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endParaRPr lang="en-US" altLang="zh-CN" sz="14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14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智能学情统计，给予教师教学精准方向，帮助学生查缺补漏，提供</a:t>
            </a:r>
            <a:r>
              <a:rPr lang="zh-CN" altLang="en-US" sz="14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个性化</a:t>
            </a:r>
            <a:r>
              <a:rPr lang="zh-CN" altLang="zh-CN" sz="14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学习路径。</a:t>
            </a:r>
            <a:endParaRPr lang="zh-CN" altLang="zh-CN" sz="1100" kern="100" dirty="0">
              <a:solidFill>
                <a:schemeClr val="bg1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 </a:t>
            </a:r>
            <a:endParaRPr lang="zh-CN" altLang="zh-CN" sz="1100" kern="100" dirty="0">
              <a:solidFill>
                <a:schemeClr val="bg1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zh-CN" sz="14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教学指导</a:t>
            </a:r>
            <a:endParaRPr lang="zh-CN" altLang="zh-CN" sz="1100" kern="100" dirty="0">
              <a:solidFill>
                <a:schemeClr val="bg1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zh-CN" sz="14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查缺补漏</a:t>
            </a:r>
            <a:endParaRPr lang="zh-CN" altLang="zh-CN" sz="1100" kern="100" dirty="0">
              <a:solidFill>
                <a:schemeClr val="bg1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zh-CN" sz="14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个性诊断</a:t>
            </a:r>
            <a:endParaRPr lang="zh-CN" altLang="zh-CN" sz="1100" kern="100" dirty="0">
              <a:solidFill>
                <a:schemeClr val="bg1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234238" y="4228237"/>
            <a:ext cx="1828800" cy="21929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智能</a:t>
            </a:r>
            <a:r>
              <a:rPr lang="zh-CN" altLang="zh-CN" sz="1400" b="1" dirty="0">
                <a:solidFill>
                  <a:schemeClr val="bg1"/>
                </a:solidFill>
              </a:rPr>
              <a:t>阅卷</a:t>
            </a:r>
            <a:endParaRPr lang="zh-CN" altLang="zh-CN" sz="1400" dirty="0">
              <a:solidFill>
                <a:schemeClr val="bg1"/>
              </a:solidFill>
            </a:endParaRPr>
          </a:p>
          <a:p>
            <a:endParaRPr lang="en-US" altLang="zh-CN" sz="1400" dirty="0">
              <a:solidFill>
                <a:schemeClr val="bg1"/>
              </a:solidFill>
            </a:endParaRPr>
          </a:p>
          <a:p>
            <a:r>
              <a:rPr lang="zh-CN" altLang="zh-CN" sz="1400" dirty="0">
                <a:solidFill>
                  <a:schemeClr val="bg1"/>
                </a:solidFill>
              </a:rPr>
              <a:t>智能</a:t>
            </a:r>
            <a:r>
              <a:rPr lang="zh-CN" altLang="en-US" sz="1400" dirty="0">
                <a:solidFill>
                  <a:schemeClr val="bg1"/>
                </a:solidFill>
              </a:rPr>
              <a:t>组卷、高速扫描、在线批改，</a:t>
            </a:r>
            <a:r>
              <a:rPr lang="zh-CN" altLang="zh-CN" sz="1400" dirty="0">
                <a:solidFill>
                  <a:schemeClr val="bg1"/>
                </a:solidFill>
              </a:rPr>
              <a:t>成倍减少教师教学工作量</a:t>
            </a:r>
            <a:r>
              <a:rPr lang="zh-CN" altLang="en-US" sz="1400" dirty="0">
                <a:solidFill>
                  <a:schemeClr val="bg1"/>
                </a:solidFill>
              </a:rPr>
              <a:t>。</a:t>
            </a:r>
            <a:endParaRPr lang="zh-CN" altLang="zh-CN" sz="1400" dirty="0">
              <a:solidFill>
                <a:schemeClr val="bg1"/>
              </a:solidFill>
            </a:endParaRPr>
          </a:p>
          <a:p>
            <a:r>
              <a:rPr lang="en-US" altLang="zh-CN" sz="1400" dirty="0">
                <a:solidFill>
                  <a:schemeClr val="bg1"/>
                </a:solidFill>
              </a:rPr>
              <a:t> </a:t>
            </a:r>
            <a:endParaRPr lang="zh-CN" altLang="zh-CN" sz="1400" dirty="0">
              <a:solidFill>
                <a:schemeClr val="bg1"/>
              </a:solidFill>
            </a:endParaRPr>
          </a:p>
          <a:p>
            <a:r>
              <a:rPr lang="en-US" altLang="zh-CN" sz="1400" dirty="0">
                <a:solidFill>
                  <a:schemeClr val="bg1"/>
                </a:solidFill>
              </a:rPr>
              <a:t>-</a:t>
            </a:r>
            <a:r>
              <a:rPr lang="zh-CN" altLang="zh-CN" sz="1400" dirty="0">
                <a:solidFill>
                  <a:schemeClr val="bg1"/>
                </a:solidFill>
              </a:rPr>
              <a:t>智能组卷</a:t>
            </a:r>
          </a:p>
          <a:p>
            <a:r>
              <a:rPr lang="en-US" altLang="zh-CN" sz="1400" dirty="0">
                <a:solidFill>
                  <a:schemeClr val="bg1"/>
                </a:solidFill>
              </a:rPr>
              <a:t>-</a:t>
            </a:r>
            <a:r>
              <a:rPr lang="zh-CN" altLang="zh-CN" sz="1400" dirty="0">
                <a:solidFill>
                  <a:schemeClr val="bg1"/>
                </a:solidFill>
              </a:rPr>
              <a:t>高速扫描</a:t>
            </a:r>
          </a:p>
          <a:p>
            <a:r>
              <a:rPr lang="en-US" altLang="zh-CN" sz="1400" dirty="0">
                <a:solidFill>
                  <a:schemeClr val="bg1"/>
                </a:solidFill>
              </a:rPr>
              <a:t>-</a:t>
            </a:r>
            <a:r>
              <a:rPr lang="zh-CN" altLang="zh-CN" sz="1400" dirty="0">
                <a:solidFill>
                  <a:schemeClr val="bg1"/>
                </a:solidFill>
              </a:rPr>
              <a:t>云端阅卷</a:t>
            </a:r>
          </a:p>
          <a:p>
            <a:pPr algn="just">
              <a:spcAft>
                <a:spcPts val="0"/>
              </a:spcAft>
            </a:pPr>
            <a:endParaRPr lang="zh-CN" altLang="zh-CN" sz="1050" kern="100" dirty="0">
              <a:solidFill>
                <a:schemeClr val="bg1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267950" y="4228237"/>
            <a:ext cx="1828800" cy="224676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CN" altLang="zh-CN" sz="1400" b="1" dirty="0">
                <a:solidFill>
                  <a:schemeClr val="bg1"/>
                </a:solidFill>
              </a:rPr>
              <a:t>成长档案</a:t>
            </a:r>
            <a:endParaRPr lang="zh-CN" altLang="zh-CN" sz="1400" dirty="0">
              <a:solidFill>
                <a:schemeClr val="bg1"/>
              </a:solidFill>
            </a:endParaRPr>
          </a:p>
          <a:p>
            <a:endParaRPr lang="en-US" altLang="zh-CN" sz="1400" dirty="0">
              <a:solidFill>
                <a:schemeClr val="bg1"/>
              </a:solidFill>
            </a:endParaRPr>
          </a:p>
          <a:p>
            <a:r>
              <a:rPr lang="zh-CN" altLang="zh-CN" sz="1400" dirty="0">
                <a:solidFill>
                  <a:schemeClr val="bg1"/>
                </a:solidFill>
              </a:rPr>
              <a:t>建立学生成长档案，跟踪学习路径，</a:t>
            </a:r>
            <a:r>
              <a:rPr lang="zh-CN" altLang="en-US" sz="1400" dirty="0">
                <a:solidFill>
                  <a:schemeClr val="bg1"/>
                </a:solidFill>
              </a:rPr>
              <a:t>自动</a:t>
            </a:r>
            <a:r>
              <a:rPr lang="zh-CN" altLang="zh-CN" sz="1400" dirty="0">
                <a:solidFill>
                  <a:schemeClr val="bg1"/>
                </a:solidFill>
              </a:rPr>
              <a:t>收集错题，精准</a:t>
            </a:r>
            <a:r>
              <a:rPr lang="zh-CN" altLang="en-US" sz="1400" dirty="0">
                <a:solidFill>
                  <a:schemeClr val="bg1"/>
                </a:solidFill>
              </a:rPr>
              <a:t>反馈</a:t>
            </a:r>
            <a:r>
              <a:rPr lang="zh-CN" altLang="zh-CN" sz="1400" dirty="0">
                <a:solidFill>
                  <a:schemeClr val="bg1"/>
                </a:solidFill>
              </a:rPr>
              <a:t>知识</a:t>
            </a:r>
            <a:r>
              <a:rPr lang="zh-CN" altLang="en-US" sz="1400" dirty="0">
                <a:solidFill>
                  <a:schemeClr val="bg1"/>
                </a:solidFill>
              </a:rPr>
              <a:t>掌握情况。</a:t>
            </a:r>
            <a:endParaRPr lang="zh-CN" altLang="zh-CN" sz="1400" dirty="0">
              <a:solidFill>
                <a:schemeClr val="bg1"/>
              </a:solidFill>
            </a:endParaRPr>
          </a:p>
          <a:p>
            <a:r>
              <a:rPr lang="en-US" altLang="zh-CN" sz="1400" dirty="0">
                <a:solidFill>
                  <a:schemeClr val="bg1"/>
                </a:solidFill>
              </a:rPr>
              <a:t> </a:t>
            </a:r>
            <a:endParaRPr lang="zh-CN" altLang="zh-CN" sz="1400" dirty="0">
              <a:solidFill>
                <a:schemeClr val="bg1"/>
              </a:solidFill>
            </a:endParaRPr>
          </a:p>
          <a:p>
            <a:r>
              <a:rPr lang="en-US" altLang="zh-CN" sz="1400" dirty="0">
                <a:solidFill>
                  <a:schemeClr val="bg1"/>
                </a:solidFill>
              </a:rPr>
              <a:t>-</a:t>
            </a:r>
            <a:r>
              <a:rPr lang="zh-CN" altLang="zh-CN" sz="1400" dirty="0">
                <a:solidFill>
                  <a:schemeClr val="bg1"/>
                </a:solidFill>
              </a:rPr>
              <a:t>教学反馈</a:t>
            </a:r>
          </a:p>
          <a:p>
            <a:r>
              <a:rPr lang="en-US" altLang="zh-CN" sz="1400" dirty="0">
                <a:solidFill>
                  <a:schemeClr val="bg1"/>
                </a:solidFill>
              </a:rPr>
              <a:t>-</a:t>
            </a:r>
            <a:r>
              <a:rPr lang="zh-CN" altLang="zh-CN" sz="1400" dirty="0">
                <a:solidFill>
                  <a:schemeClr val="bg1"/>
                </a:solidFill>
              </a:rPr>
              <a:t>学习跟踪</a:t>
            </a:r>
          </a:p>
          <a:p>
            <a:r>
              <a:rPr lang="en-US" altLang="zh-CN" sz="1400" dirty="0">
                <a:solidFill>
                  <a:schemeClr val="bg1"/>
                </a:solidFill>
              </a:rPr>
              <a:t>-</a:t>
            </a:r>
            <a:r>
              <a:rPr lang="zh-CN" altLang="zh-CN" sz="1400" dirty="0">
                <a:solidFill>
                  <a:schemeClr val="bg1"/>
                </a:solidFill>
              </a:rPr>
              <a:t>学情分析</a:t>
            </a:r>
          </a:p>
        </p:txBody>
      </p:sp>
    </p:spTree>
    <p:extLst>
      <p:ext uri="{BB962C8B-B14F-4D97-AF65-F5344CB8AC3E}">
        <p14:creationId xmlns:p14="http://schemas.microsoft.com/office/powerpoint/2010/main" val="3442214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1631"/>
            <a:ext cx="12192000" cy="613473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562350" y="2903220"/>
            <a:ext cx="5139690" cy="2667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</a:rPr>
              <a:t>因卓教育平台   丨     因卓老师版     丨   因卓学生版</a:t>
            </a:r>
          </a:p>
        </p:txBody>
      </p:sp>
      <p:sp>
        <p:nvSpPr>
          <p:cNvPr id="10" name="矩形 9"/>
          <p:cNvSpPr/>
          <p:nvPr/>
        </p:nvSpPr>
        <p:spPr>
          <a:xfrm>
            <a:off x="590550" y="4562475"/>
            <a:ext cx="1952625" cy="3429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企业文化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5164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chemeClr val="tx1"/>
                </a:solidFill>
              </a:rPr>
              <a:t>5.</a:t>
            </a:r>
            <a:r>
              <a:rPr lang="zh-CN" altLang="en-US" sz="1400" dirty="0">
                <a:solidFill>
                  <a:schemeClr val="tx1"/>
                </a:solidFill>
              </a:rPr>
              <a:t>确认文案内容（红框内为修改内容）</a:t>
            </a:r>
            <a:endParaRPr lang="en-US" altLang="zh-CN" sz="1400" dirty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562350" y="4562475"/>
            <a:ext cx="1952625" cy="3429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最新动态</a:t>
            </a:r>
          </a:p>
        </p:txBody>
      </p:sp>
      <p:sp>
        <p:nvSpPr>
          <p:cNvPr id="12" name="矩形 11"/>
          <p:cNvSpPr/>
          <p:nvPr/>
        </p:nvSpPr>
        <p:spPr>
          <a:xfrm>
            <a:off x="6610350" y="4562475"/>
            <a:ext cx="1952625" cy="3429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合作院校</a:t>
            </a:r>
          </a:p>
        </p:txBody>
      </p:sp>
      <p:sp>
        <p:nvSpPr>
          <p:cNvPr id="13" name="矩形 12"/>
          <p:cNvSpPr/>
          <p:nvPr/>
        </p:nvSpPr>
        <p:spPr>
          <a:xfrm>
            <a:off x="9572625" y="4562475"/>
            <a:ext cx="1952625" cy="3429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联系我们</a:t>
            </a:r>
          </a:p>
        </p:txBody>
      </p:sp>
    </p:spTree>
    <p:extLst>
      <p:ext uri="{BB962C8B-B14F-4D97-AF65-F5344CB8AC3E}">
        <p14:creationId xmlns:p14="http://schemas.microsoft.com/office/powerpoint/2010/main" val="2950777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245</Words>
  <Application>Microsoft Office PowerPoint</Application>
  <PresentationFormat>宽屏</PresentationFormat>
  <Paragraphs>47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1" baseType="lpstr">
      <vt:lpstr>等线</vt:lpstr>
      <vt:lpstr>等线 Light</vt:lpstr>
      <vt:lpstr>微软雅黑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Haier</dc:creator>
  <cp:lastModifiedBy>Haier</cp:lastModifiedBy>
  <cp:revision>29</cp:revision>
  <dcterms:created xsi:type="dcterms:W3CDTF">2017-08-08T01:14:23Z</dcterms:created>
  <dcterms:modified xsi:type="dcterms:W3CDTF">2017-08-08T04:14:59Z</dcterms:modified>
</cp:coreProperties>
</file>